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70" r:id="rId7"/>
    <p:sldId id="369" r:id="rId8"/>
    <p:sldId id="372" r:id="rId9"/>
    <p:sldId id="379"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A8"/>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5033" autoAdjust="0"/>
  </p:normalViewPr>
  <p:slideViewPr>
    <p:cSldViewPr snapToGrid="0">
      <p:cViewPr varScale="1">
        <p:scale>
          <a:sx n="93" d="100"/>
          <a:sy n="93" d="100"/>
        </p:scale>
        <p:origin x="726" y="84"/>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03C0FE25-A21A-5B33-0457-EB247C95879B}"/>
            </a:ext>
          </a:extLst>
        </p:cNvPr>
        <p:cNvGrpSpPr/>
        <p:nvPr/>
      </p:nvGrpSpPr>
      <p:grpSpPr>
        <a:xfrm>
          <a:off x="0" y="0"/>
          <a:ext cx="0" cy="0"/>
          <a:chOff x="0" y="0"/>
          <a:chExt cx="0" cy="0"/>
        </a:xfrm>
      </p:grpSpPr>
      <p:sp>
        <p:nvSpPr>
          <p:cNvPr id="379" name="PlaceHolder 1">
            <a:extLst>
              <a:ext uri="{FF2B5EF4-FFF2-40B4-BE49-F238E27FC236}">
                <a16:creationId xmlns="" xmlns:a16="http://schemas.microsoft.com/office/drawing/2014/main" id="{4D94751A-F995-BC0D-9462-425B5BC7ADAD}"/>
              </a:ext>
            </a:extLst>
          </p:cNvPr>
          <p:cNvSpPr>
            <a:spLocks noGrp="1" noRot="1" noChangeAspect="1"/>
          </p:cNvSpPr>
          <p:nvPr>
            <p:ph type="sldImg"/>
          </p:nvPr>
        </p:nvSpPr>
        <p:spPr>
          <a:xfrm>
            <a:off x="685800" y="1143000"/>
            <a:ext cx="5486400" cy="3086100"/>
          </a:xfrm>
          <a:prstGeom prst="rect">
            <a:avLst/>
          </a:prstGeom>
        </p:spPr>
      </p:sp>
      <p:sp>
        <p:nvSpPr>
          <p:cNvPr id="380" name="PlaceHolder 2">
            <a:extLst>
              <a:ext uri="{FF2B5EF4-FFF2-40B4-BE49-F238E27FC236}">
                <a16:creationId xmlns="" xmlns:a16="http://schemas.microsoft.com/office/drawing/2014/main" id="{9120847A-7958-C633-4FE6-671AE5CAF173}"/>
              </a:ext>
            </a:extLst>
          </p:cNvPr>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a:extLst>
              <a:ext uri="{FF2B5EF4-FFF2-40B4-BE49-F238E27FC236}">
                <a16:creationId xmlns="" xmlns:a16="http://schemas.microsoft.com/office/drawing/2014/main" id="{08886076-35BD-2636-BCFB-D54066798478}"/>
              </a:ext>
            </a:extLst>
          </p:cNvPr>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6</a:t>
            </a:fld>
            <a:endParaRPr lang="en-US" sz="1200" b="0" strike="noStrike" spc="-1">
              <a:latin typeface="Times New Roman"/>
            </a:endParaRPr>
          </a:p>
        </p:txBody>
      </p:sp>
    </p:spTree>
    <p:extLst>
      <p:ext uri="{BB962C8B-B14F-4D97-AF65-F5344CB8AC3E}">
        <p14:creationId xmlns:p14="http://schemas.microsoft.com/office/powerpoint/2010/main" val="851634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yashwathkumar14@gmail.com" TargetMode="External"/><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yashwathkumar/naan-mudhalvan.git"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 xmlns:a16="http://schemas.microsoft.com/office/drawing/2014/main" id="{5FD0626E-7FFA-F384-1DF5-056574800B20}"/>
              </a:ext>
            </a:extLst>
          </p:cNvPr>
          <p:cNvSpPr txBox="1"/>
          <p:nvPr/>
        </p:nvSpPr>
        <p:spPr>
          <a:xfrm>
            <a:off x="1501187" y="2266524"/>
            <a:ext cx="6520068" cy="2154436"/>
          </a:xfrm>
          <a:prstGeom prst="rect">
            <a:avLst/>
          </a:prstGeom>
          <a:noFill/>
        </p:spPr>
        <p:txBody>
          <a:bodyPr wrap="square">
            <a:spAutoFit/>
          </a:bodyPr>
          <a:lstStyle/>
          <a:p>
            <a:pPr algn="ctr">
              <a:lnSpc>
                <a:spcPct val="150000"/>
              </a:lnSpc>
              <a:spcBef>
                <a:spcPts val="600"/>
              </a:spcBef>
              <a:spcAft>
                <a:spcPts val="600"/>
              </a:spcAft>
            </a:pPr>
            <a:r>
              <a:rPr lang="en-US" sz="1800" dirty="0" smtClean="0"/>
              <a:t> </a:t>
            </a:r>
            <a:r>
              <a:rPr lang="en-US" sz="1800" dirty="0" smtClean="0">
                <a:latin typeface="Times New Roman" panose="02020603050405020304" pitchFamily="18" charset="0"/>
                <a:cs typeface="Times New Roman" panose="02020603050405020304" pitchFamily="18" charset="0"/>
              </a:rPr>
              <a:t>TRAFFIC MANAGEMENT </a:t>
            </a:r>
          </a:p>
          <a:p>
            <a:r>
              <a:rPr lang="en-US" sz="1400" dirty="0" smtClean="0">
                <a:latin typeface="Times New Roman" panose="02020603050405020304" pitchFamily="18" charset="0"/>
                <a:cs typeface="Times New Roman" panose="02020603050405020304" pitchFamily="18" charset="0"/>
              </a:rPr>
              <a:t>Team </a:t>
            </a:r>
            <a:r>
              <a:rPr lang="en-US" sz="1400"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Yashwath</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kumar.B</a:t>
            </a:r>
            <a:endParaRPr lang="en-US" sz="1400"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Email </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hlinkClick r:id="rId8"/>
              </a:rPr>
              <a:t>yashwathkumar14@gmail.com</a:t>
            </a:r>
            <a:endParaRPr lang="en-US" dirty="0" smtClean="0">
              <a:latin typeface="Times New Roman" panose="02020603050405020304" pitchFamily="18" charset="0"/>
              <a:cs typeface="Times New Roman" panose="02020603050405020304" pitchFamily="18" charset="0"/>
            </a:endParaRPr>
          </a:p>
          <a:p>
            <a:r>
              <a:rPr lang="en-US" sz="1400" dirty="0" smtClean="0">
                <a:latin typeface="Times New Roman" panose="02020603050405020304" pitchFamily="18" charset="0"/>
                <a:cs typeface="Times New Roman" panose="02020603050405020304" pitchFamily="18" charset="0"/>
              </a:rPr>
              <a:t>Guide</a:t>
            </a:r>
            <a:r>
              <a:rPr lang="en-US" sz="1400" dirty="0">
                <a:latin typeface="Times New Roman" panose="02020603050405020304" pitchFamily="18" charset="0"/>
                <a:cs typeface="Times New Roman" panose="02020603050405020304" pitchFamily="18" charset="0"/>
              </a:rPr>
              <a:t>: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 xmlns:a16="http://schemas.microsoft.com/office/drawing/2014/main" id="{65232313-4619-FEA0-78A7-CCFD36DEBD54}"/>
              </a:ext>
            </a:extLst>
          </p:cNvPr>
          <p:cNvSpPr txBox="1"/>
          <p:nvPr/>
        </p:nvSpPr>
        <p:spPr>
          <a:xfrm>
            <a:off x="311700" y="1017725"/>
            <a:ext cx="8520600" cy="2949525"/>
          </a:xfrm>
          <a:prstGeom prst="rect">
            <a:avLst/>
          </a:prstGeom>
          <a:noFill/>
        </p:spPr>
        <p:txBody>
          <a:bodyPr wrap="square" rtlCol="0">
            <a:spAutoFit/>
          </a:bodyPr>
          <a:lstStyle/>
          <a:p>
            <a:pPr lvl="0">
              <a:lnSpc>
                <a:spcPct val="150000"/>
              </a:lnSpc>
              <a:spcBef>
                <a:spcPts val="600"/>
              </a:spcBef>
              <a:spcAft>
                <a:spcPts val="600"/>
              </a:spcAft>
              <a:buSzPts val="1000"/>
              <a:tabLst>
                <a:tab pos="457200" algn="l"/>
              </a:tabLst>
            </a:pPr>
            <a:r>
              <a:rPr lang="en-US" sz="1800" dirty="0"/>
              <a:t>This project aims to address these challenges by utilizing advanced machine learning techniques to develop accurate, data-driven traffic prediction models. The focus is on leveraging Artificial Neural Networks (ANN) and Recurrent Neural Networks (RNN) to analyze historical traffic data and make real-time predictions. These models will provide insights that support better decision-making in traffic management, enabling proactive responses to congestion and improving overall efficiency in urban transportation systems.</a:t>
            </a:r>
            <a:endParaRPr lang="en-IN" dirty="0"/>
          </a:p>
        </p:txBody>
      </p:sp>
    </p:spTree>
    <p:extLst>
      <p:ext uri="{BB962C8B-B14F-4D97-AF65-F5344CB8AC3E}">
        <p14:creationId xmlns:p14="http://schemas.microsoft.com/office/powerpoint/2010/main" val="3401695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 xmlns:a16="http://schemas.microsoft.com/office/drawing/2014/main" id="{6FEA017C-D927-8F7C-94B8-888C58DF6338}"/>
              </a:ext>
            </a:extLst>
          </p:cNvPr>
          <p:cNvSpPr txBox="1"/>
          <p:nvPr/>
        </p:nvSpPr>
        <p:spPr>
          <a:xfrm>
            <a:off x="311699" y="906690"/>
            <a:ext cx="8520600" cy="2540888"/>
          </a:xfrm>
          <a:prstGeom prst="rect">
            <a:avLst/>
          </a:prstGeom>
          <a:noFill/>
        </p:spPr>
        <p:txBody>
          <a:bodyPr wrap="square" rtlCol="0">
            <a:spAutoFit/>
          </a:bodyPr>
          <a:lstStyle/>
          <a:p>
            <a:pPr algn="just">
              <a:lnSpc>
                <a:spcPct val="150000"/>
              </a:lnSpc>
              <a:spcBef>
                <a:spcPts val="600"/>
              </a:spcBef>
              <a:spcAft>
                <a:spcPts val="600"/>
              </a:spcAft>
            </a:pPr>
            <a:r>
              <a:rPr lang="en-US" sz="1800" dirty="0">
                <a:latin typeface="Times New Roman" panose="02020603050405020304" pitchFamily="18" charset="0"/>
                <a:ea typeface="Calibri" panose="020F0502020204030204" pitchFamily="34" charset="0"/>
                <a:cs typeface="Times New Roman" panose="02020603050405020304" pitchFamily="18" charset="0"/>
              </a:rPr>
              <a:t>This report examines recent advances in traffic management prediction using machine learning and AI. It investigates methods such as Artificial Neural Networks (ANN), Time Series Linear Models (TSLM), and Recurrent Neural Networks (RNN), each suited for different aspects of traffic prediction. We analyze the strengths and limitations of each method and evaluate them to determine the best approaches for accurate, real-time traffic prediction and </a:t>
            </a:r>
            <a:r>
              <a:rPr lang="en-US" sz="1800" dirty="0" smtClean="0">
                <a:latin typeface="Times New Roman" panose="02020603050405020304" pitchFamily="18" charset="0"/>
                <a:ea typeface="Calibri" panose="020F0502020204030204" pitchFamily="34" charset="0"/>
                <a:cs typeface="Times New Roman" panose="02020603050405020304" pitchFamily="18" charset="0"/>
              </a:rPr>
              <a:t>management.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5745DE-B712-F06B-67FA-D3D7D6FBF5DF}"/>
              </a:ext>
            </a:extLst>
          </p:cNvPr>
          <p:cNvSpPr>
            <a:spLocks noGrp="1"/>
          </p:cNvSpPr>
          <p:nvPr>
            <p:ph type="title"/>
          </p:nvPr>
        </p:nvSpPr>
        <p:spPr>
          <a:xfrm>
            <a:off x="311700" y="537806"/>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 xmlns:a16="http://schemas.microsoft.com/office/drawing/2014/main" id="{3CA234FC-7A9E-FC23-DF6A-7C085D68132E}"/>
              </a:ext>
            </a:extLst>
          </p:cNvPr>
          <p:cNvSpPr txBox="1"/>
          <p:nvPr/>
        </p:nvSpPr>
        <p:spPr>
          <a:xfrm>
            <a:off x="311700" y="996052"/>
            <a:ext cx="8679051" cy="2585323"/>
          </a:xfrm>
          <a:prstGeom prst="rect">
            <a:avLst/>
          </a:prstGeom>
          <a:noFill/>
        </p:spPr>
        <p:txBody>
          <a:bodyPr wrap="square" rtlCol="0">
            <a:spAutoFit/>
          </a:bodyPr>
          <a:lstStyle/>
          <a:p>
            <a:pPr>
              <a:lnSpc>
                <a:spcPct val="150000"/>
              </a:lnSpc>
              <a:spcBef>
                <a:spcPts val="600"/>
              </a:spcBef>
              <a:spcAft>
                <a:spcPts val="600"/>
              </a:spcAft>
            </a:pPr>
            <a:r>
              <a:rPr lang="en-US" sz="1800" dirty="0"/>
              <a:t>To address the complexities of urban traffic management and improve real-time traffic flow prediction, this project proposes a machine learning-based approach that leverages Artificial Neural Networks (ANN) and Recurrent Neural Networks (RNN). These models are chosen for their capability to analyze complex, nonlinear patterns in traffic data and handle the temporal dependencies in sequential data, which is crucial for understanding traffic flow over </a:t>
            </a:r>
            <a:r>
              <a:rPr lang="en-US" sz="1800" dirty="0" smtClean="0"/>
              <a:t>time</a:t>
            </a:r>
            <a:r>
              <a:rPr lang="en-US" sz="1800" dirty="0" smtClean="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2C0E2A93-805F-1555-3BD5-88D1C356A49F}"/>
            </a:ext>
          </a:extLst>
        </p:cNvPr>
        <p:cNvGrpSpPr/>
        <p:nvPr/>
      </p:nvGrpSpPr>
      <p:grpSpPr>
        <a:xfrm>
          <a:off x="0" y="0"/>
          <a:ext cx="0" cy="0"/>
          <a:chOff x="0" y="0"/>
          <a:chExt cx="0" cy="0"/>
        </a:xfrm>
      </p:grpSpPr>
      <p:sp>
        <p:nvSpPr>
          <p:cNvPr id="3" name="Google Shape;62;g5fab984687_2_0">
            <a:extLst>
              <a:ext uri="{FF2B5EF4-FFF2-40B4-BE49-F238E27FC236}">
                <a16:creationId xmlns="" xmlns:a16="http://schemas.microsoft.com/office/drawing/2014/main" id="{E867C780-D17D-9A17-4A1B-8CB595EC9D04}"/>
              </a:ext>
            </a:extLst>
          </p:cNvPr>
          <p:cNvSpPr txBox="1">
            <a:spLocks/>
          </p:cNvSpPr>
          <p:nvPr/>
        </p:nvSpPr>
        <p:spPr>
          <a:xfrm>
            <a:off x="0" y="462112"/>
            <a:ext cx="3930445" cy="6735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solidFill>
                  <a:srgbClr val="0000A8"/>
                </a:solidFill>
                <a:latin typeface="Times New Roman" panose="02020603050405020304" pitchFamily="18" charset="0"/>
                <a:cs typeface="Times New Roman" panose="02020603050405020304" pitchFamily="18" charset="0"/>
              </a:rPr>
              <a:t>Github project link</a:t>
            </a:r>
          </a:p>
        </p:txBody>
      </p:sp>
      <p:sp>
        <p:nvSpPr>
          <p:cNvPr id="2" name="Rectangle 1"/>
          <p:cNvSpPr/>
          <p:nvPr/>
        </p:nvSpPr>
        <p:spPr>
          <a:xfrm>
            <a:off x="2256227" y="1729494"/>
            <a:ext cx="4528804" cy="307777"/>
          </a:xfrm>
          <a:prstGeom prst="rect">
            <a:avLst/>
          </a:prstGeom>
        </p:spPr>
        <p:txBody>
          <a:bodyPr wrap="none">
            <a:spAutoFit/>
          </a:bodyPr>
          <a:lstStyle/>
          <a:p>
            <a:r>
              <a:rPr lang="en-US" b="1" u="sng" dirty="0">
                <a:solidFill>
                  <a:srgbClr val="0000FF"/>
                </a:solidFill>
                <a:latin typeface="Times New Roman" panose="02020603050405020304" pitchFamily="18" charset="0"/>
                <a:ea typeface="Calibri" panose="020F0502020204030204" pitchFamily="34" charset="0"/>
                <a:hlinkClick r:id="rId3"/>
              </a:rPr>
              <a:t>https://github.com/yashwathkumar/naan-mudhalvan.git</a:t>
            </a:r>
            <a:r>
              <a:rPr lang="en-US" b="1" dirty="0">
                <a:latin typeface="Times New Roman" panose="02020603050405020304" pitchFamily="18" charset="0"/>
                <a:ea typeface="Calibri" panose="020F0502020204030204" pitchFamily="34" charset="0"/>
              </a:rPr>
              <a:t> </a:t>
            </a:r>
            <a:endParaRPr lang="en-US" dirty="0"/>
          </a:p>
        </p:txBody>
      </p:sp>
    </p:spTree>
    <p:extLst>
      <p:ext uri="{BB962C8B-B14F-4D97-AF65-F5344CB8AC3E}">
        <p14:creationId xmlns:p14="http://schemas.microsoft.com/office/powerpoint/2010/main" val="2084531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4" name="video">
            <a:hlinkClick r:id="" action="ppaction://media"/>
            <a:extLst>
              <a:ext uri="{FF2B5EF4-FFF2-40B4-BE49-F238E27FC236}">
                <a16:creationId xmlns="" xmlns:a16="http://schemas.microsoft.com/office/drawing/2014/main" id="{C9DA3036-14D7-4916-1B3D-0A2B4894DCE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7040" y="925401"/>
            <a:ext cx="8885999" cy="3546475"/>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6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 xmlns:a16="http://schemas.microsoft.com/office/drawing/2014/main" id="{CB3883AC-6274-E091-3840-03F5D893AEA5}"/>
              </a:ext>
            </a:extLst>
          </p:cNvPr>
          <p:cNvSpPr txBox="1"/>
          <p:nvPr/>
        </p:nvSpPr>
        <p:spPr>
          <a:xfrm>
            <a:off x="311700" y="973057"/>
            <a:ext cx="8618448" cy="1477328"/>
          </a:xfrm>
          <a:prstGeom prst="rect">
            <a:avLst/>
          </a:prstGeom>
          <a:noFill/>
        </p:spPr>
        <p:txBody>
          <a:bodyPr wrap="square" rtlCol="0">
            <a:spAutoFit/>
          </a:bodyPr>
          <a:lstStyle/>
          <a:p>
            <a:r>
              <a:rPr lang="en-US" sz="1800" dirty="0"/>
              <a:t>In </a:t>
            </a:r>
            <a:r>
              <a:rPr lang="en-US" sz="1800" dirty="0" smtClean="0"/>
              <a:t>conclusion </a:t>
            </a:r>
            <a:r>
              <a:rPr lang="en-US" sz="1800" dirty="0"/>
              <a:t>this project demonstrates the potential of machine learning in improving urban traffic management. With ongoing development, these models could form the foundation of intelligent traffic systems that reduce congestion, enhance public safety, and contribute to smarter, more sustainable urban environments.</a:t>
            </a:r>
            <a:endParaRPr lang="en-IN" dirty="0"/>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 xmlns:a16="http://schemas.microsoft.com/office/drawing/2014/main" id="{EA987ECC-B781-6045-328B-B25654AA3FE9}"/>
              </a:ext>
            </a:extLst>
          </p:cNvPr>
          <p:cNvSpPr txBox="1"/>
          <p:nvPr/>
        </p:nvSpPr>
        <p:spPr>
          <a:xfrm>
            <a:off x="162732" y="958488"/>
            <a:ext cx="8818536" cy="2785378"/>
          </a:xfrm>
          <a:prstGeom prst="rect">
            <a:avLst/>
          </a:prstGeom>
          <a:noFill/>
        </p:spPr>
        <p:txBody>
          <a:bodyPr wrap="square" rtlCol="0">
            <a:spAutoFit/>
          </a:bodyPr>
          <a:lstStyle/>
          <a:p>
            <a:pPr marL="742950" lvl="1" indent="-285750">
              <a:lnSpc>
                <a:spcPct val="150000"/>
              </a:lnSpc>
              <a:spcBef>
                <a:spcPts val="600"/>
              </a:spcBef>
              <a:spcAft>
                <a:spcPts val="600"/>
              </a:spcAft>
              <a:buFont typeface="Symbol" panose="05050102010706020507" pitchFamily="18" charset="2"/>
              <a:buChar char=""/>
            </a:pPr>
            <a:r>
              <a:rPr lang="en-US" sz="1800" dirty="0"/>
              <a:t>Real-Time Data </a:t>
            </a:r>
            <a:r>
              <a:rPr lang="en-US" sz="1800" dirty="0" smtClean="0"/>
              <a:t>Integration</a:t>
            </a:r>
          </a:p>
          <a:p>
            <a:pPr marL="742950" lvl="1" indent="-285750">
              <a:lnSpc>
                <a:spcPct val="150000"/>
              </a:lnSpc>
              <a:spcBef>
                <a:spcPts val="600"/>
              </a:spcBef>
              <a:spcAft>
                <a:spcPts val="600"/>
              </a:spcAft>
              <a:buFont typeface="Symbol" panose="05050102010706020507" pitchFamily="18" charset="2"/>
              <a:buChar char=""/>
            </a:pPr>
            <a:r>
              <a:rPr lang="en-US" sz="1800" dirty="0"/>
              <a:t>Hybrid Model </a:t>
            </a:r>
            <a:r>
              <a:rPr lang="en-US" sz="1800" dirty="0" smtClean="0"/>
              <a:t>Development</a:t>
            </a:r>
          </a:p>
          <a:p>
            <a:pPr marL="742950" lvl="1" indent="-285750">
              <a:lnSpc>
                <a:spcPct val="150000"/>
              </a:lnSpc>
              <a:spcBef>
                <a:spcPts val="600"/>
              </a:spcBef>
              <a:spcAft>
                <a:spcPts val="600"/>
              </a:spcAft>
              <a:buFont typeface="Symbol" panose="05050102010706020507" pitchFamily="18" charset="2"/>
              <a:buChar char=""/>
            </a:pPr>
            <a:r>
              <a:rPr lang="en-US" sz="1800" dirty="0" err="1"/>
              <a:t>entiment</a:t>
            </a:r>
            <a:r>
              <a:rPr lang="en-US" sz="1800" dirty="0"/>
              <a:t> Analysis and Social Media </a:t>
            </a:r>
            <a:r>
              <a:rPr lang="en-US" sz="1800" dirty="0" smtClean="0"/>
              <a:t>Data</a:t>
            </a:r>
          </a:p>
          <a:p>
            <a:pPr marL="742950" lvl="1" indent="-285750">
              <a:lnSpc>
                <a:spcPct val="150000"/>
              </a:lnSpc>
              <a:spcBef>
                <a:spcPts val="600"/>
              </a:spcBef>
              <a:spcAft>
                <a:spcPts val="600"/>
              </a:spcAft>
              <a:buFont typeface="Symbol" panose="05050102010706020507" pitchFamily="18" charset="2"/>
              <a:buChar char=""/>
            </a:pPr>
            <a:r>
              <a:rPr lang="en-US" sz="1800" dirty="0"/>
              <a:t>Edge Computing and Distributed </a:t>
            </a:r>
            <a:r>
              <a:rPr lang="en-US" sz="1800" dirty="0" smtClean="0"/>
              <a:t>Systems</a:t>
            </a:r>
          </a:p>
          <a:p>
            <a:pPr marL="742950" lvl="1" indent="-285750">
              <a:lnSpc>
                <a:spcPct val="150000"/>
              </a:lnSpc>
              <a:spcBef>
                <a:spcPts val="600"/>
              </a:spcBef>
              <a:spcAft>
                <a:spcPts val="600"/>
              </a:spcAft>
              <a:buFont typeface="Symbol" panose="05050102010706020507" pitchFamily="18" charset="2"/>
              <a:buChar char=""/>
            </a:pPr>
            <a:r>
              <a:rPr lang="en-US" sz="1800" dirty="0"/>
              <a:t>Expansion to Multi-Modal Traffic Prediction</a:t>
            </a:r>
            <a:endParaRPr lang="en-IN" sz="1800" b="1" dirty="0"/>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6559A34-456E-49A1-8157-9E3D18BFAD36}">
  <ds:schemaRefs>
    <ds:schemaRef ds:uri="http://www.w3.org/XML/1998/namespace"/>
    <ds:schemaRef ds:uri="http://purl.org/dc/elements/1.1/"/>
    <ds:schemaRef ds:uri="fe56e3b0-34a1-4d6f-a501-a0b2b7006a18"/>
    <ds:schemaRef ds:uri="http://purl.org/dc/terms/"/>
    <ds:schemaRef ds:uri="http://schemas.microsoft.com/office/2006/metadata/propertie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94eeb56d-118c-48c3-937f-7f05817f7373"/>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91</TotalTime>
  <Words>403</Words>
  <Application>Microsoft Office PowerPoint</Application>
  <PresentationFormat>On-screen Show (16:9)</PresentationFormat>
  <Paragraphs>42</Paragraphs>
  <Slides>10</Slides>
  <Notes>4</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Symbol</vt:lpstr>
      <vt:lpstr>Times New Roman</vt:lpstr>
      <vt:lpstr>Simple Light</vt:lpstr>
      <vt:lpstr>PowerPoint Presentation</vt:lpstr>
      <vt:lpstr>PowerPoint Presentation</vt:lpstr>
      <vt:lpstr>Problem Statement</vt:lpstr>
      <vt:lpstr>Abstract</vt:lpstr>
      <vt:lpstr>Proposed Solution</vt:lpstr>
      <vt:lpstr>PowerPoint Presentation</vt:lpstr>
      <vt:lpstr>PowerPoint Presentation</vt:lpstr>
      <vt:lpstr>Conclusion</vt:lpstr>
      <vt:lpstr>Future Scope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Microsoft account</cp:lastModifiedBy>
  <cp:revision>14</cp:revision>
  <dcterms:modified xsi:type="dcterms:W3CDTF">2024-11-10T14:56:50Z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